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1" r:id="rId2"/>
    <p:sldId id="273" r:id="rId3"/>
  </p:sldIdLst>
  <p:sldSz cx="6858000" cy="9906000" type="A4"/>
  <p:notesSz cx="6797675" cy="9926638"/>
  <p:defaultTextStyle>
    <a:defPPr>
      <a:defRPr lang="ja-JP"/>
    </a:defPPr>
    <a:lvl1pPr marL="0" algn="l" defTabSz="914350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1pPr>
    <a:lvl2pPr marL="457175" algn="l" defTabSz="914350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2pPr>
    <a:lvl3pPr marL="914350" algn="l" defTabSz="914350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3pPr>
    <a:lvl4pPr marL="1371525" algn="l" defTabSz="914350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4pPr>
    <a:lvl5pPr marL="1828700" algn="l" defTabSz="914350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5pPr>
    <a:lvl6pPr marL="2285876" algn="l" defTabSz="914350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6pPr>
    <a:lvl7pPr marL="2743051" algn="l" defTabSz="914350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7pPr>
    <a:lvl8pPr marL="3200225" algn="l" defTabSz="914350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8pPr>
    <a:lvl9pPr marL="3657401" algn="l" defTabSz="914350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4" autoAdjust="0"/>
    <p:restoredTop sz="94424" autoAdjust="0"/>
  </p:normalViewPr>
  <p:slideViewPr>
    <p:cSldViewPr snapToGrid="0">
      <p:cViewPr>
        <p:scale>
          <a:sx n="142" d="100"/>
          <a:sy n="142" d="100"/>
        </p:scale>
        <p:origin x="1416" y="-4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868B-5AB6-43FC-9846-265637F51369}" type="datetimeFigureOut">
              <a:rPr kumimoji="1" lang="ja-JP" altLang="en-US" smtClean="0"/>
              <a:t>2026/4/3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7B88-3908-4119-94BA-2A1F944DF70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20596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868B-5AB6-43FC-9846-265637F51369}" type="datetimeFigureOut">
              <a:rPr kumimoji="1" lang="ja-JP" altLang="en-US" smtClean="0"/>
              <a:t>2026/4/3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7B88-3908-4119-94BA-2A1F944DF70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6313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868B-5AB6-43FC-9846-265637F51369}" type="datetimeFigureOut">
              <a:rPr kumimoji="1" lang="ja-JP" altLang="en-US" smtClean="0"/>
              <a:t>2026/4/3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7B88-3908-4119-94BA-2A1F944DF70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67303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868B-5AB6-43FC-9846-265637F51369}" type="datetimeFigureOut">
              <a:rPr kumimoji="1" lang="ja-JP" altLang="en-US" smtClean="0"/>
              <a:t>2026/4/3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7B88-3908-4119-94BA-2A1F944DF70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2582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868B-5AB6-43FC-9846-265637F51369}" type="datetimeFigureOut">
              <a:rPr kumimoji="1" lang="ja-JP" altLang="en-US" smtClean="0"/>
              <a:t>2026/4/3</a:t>
            </a:fld>
            <a:endParaRPr kumimoji="1" lang="ja-JP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7B88-3908-4119-94BA-2A1F944DF70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59520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868B-5AB6-43FC-9846-265637F51369}" type="datetimeFigureOut">
              <a:rPr kumimoji="1" lang="ja-JP" altLang="en-US" smtClean="0"/>
              <a:t>2026/4/3</a:t>
            </a:fld>
            <a:endParaRPr kumimoji="1" lang="ja-JP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7B88-3908-4119-94BA-2A1F944DF70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32310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868B-5AB6-43FC-9846-265637F51369}" type="datetimeFigureOut">
              <a:rPr kumimoji="1" lang="ja-JP" altLang="en-US" smtClean="0"/>
              <a:t>2026/4/3</a:t>
            </a:fld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7B88-3908-4119-94BA-2A1F944DF70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2392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868B-5AB6-43FC-9846-265637F51369}" type="datetimeFigureOut">
              <a:rPr kumimoji="1" lang="ja-JP" altLang="en-US" smtClean="0"/>
              <a:t>2026/4/3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7B88-3908-4119-94BA-2A1F944DF70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22162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868B-5AB6-43FC-9846-265637F51369}" type="datetimeFigureOut">
              <a:rPr kumimoji="1" lang="ja-JP" altLang="en-US" smtClean="0"/>
              <a:t>2026/4/3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7B88-3908-4119-94BA-2A1F944DF70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87463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868B-5AB6-43FC-9846-265637F51369}" type="datetimeFigureOut">
              <a:rPr kumimoji="1" lang="ja-JP" altLang="en-US" smtClean="0"/>
              <a:t>2026/4/3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7B88-3908-4119-94BA-2A1F944DF70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35129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868B-5AB6-43FC-9846-265637F51369}" type="datetimeFigureOut">
              <a:rPr kumimoji="1" lang="ja-JP" altLang="en-US" smtClean="0"/>
              <a:t>2026/4/3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7B88-3908-4119-94BA-2A1F944DF70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17010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B868B-5AB6-43FC-9846-265637F51369}" type="datetimeFigureOut">
              <a:rPr kumimoji="1" lang="ja-JP" altLang="en-US" smtClean="0"/>
              <a:t>2026/4/3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87B88-3908-4119-94BA-2A1F944DF70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6001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kenko-choju@pref.tochigi.lg.jp" TargetMode="External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hyperlink" Target="http://www.kenko-choju.tochigi.jp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-42181" y="213324"/>
            <a:ext cx="3474028" cy="2389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953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様式３　</a:t>
            </a:r>
            <a:r>
              <a:rPr lang="ja-JP" altLang="ja-JP" sz="953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健康長寿とちぎづくり推進県民会議　</a:t>
            </a:r>
            <a:r>
              <a:rPr lang="ja-JP" altLang="en-US" sz="953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実績報告書</a:t>
            </a:r>
            <a:endParaRPr lang="ja-JP" altLang="ja-JP" sz="953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28261" y="416290"/>
            <a:ext cx="3352200" cy="2389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ja-JP" altLang="ja-JP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健康長寿とちぎづくり推進県民会議会長　栃木県知事　様</a:t>
            </a:r>
          </a:p>
        </p:txBody>
      </p:sp>
      <p:sp>
        <p:nvSpPr>
          <p:cNvPr id="32" name="角丸四角形 31"/>
          <p:cNvSpPr/>
          <p:nvPr/>
        </p:nvSpPr>
        <p:spPr>
          <a:xfrm>
            <a:off x="435781" y="2839357"/>
            <a:ext cx="6075836" cy="5018202"/>
          </a:xfrm>
          <a:prstGeom prst="roundRect">
            <a:avLst>
              <a:gd name="adj" fmla="val 3946"/>
            </a:avLst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sz="998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998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998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　　　　　　　　　　　　　　　　　　　　　</a:t>
            </a:r>
            <a:endParaRPr lang="en-US" altLang="ja-JP" sz="998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998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998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998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998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998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998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998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998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998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998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998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998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998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998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r"/>
            <a:endParaRPr lang="en-US" altLang="ja-JP" sz="998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5542123" y="242096"/>
            <a:ext cx="1281120" cy="2389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953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年　　月　　日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784293" y="2324609"/>
            <a:ext cx="3291286" cy="28777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ja-JP" sz="1270" b="1" u="sng" dirty="0">
                <a:solidFill>
                  <a:prstClr val="black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健康長寿とちぎづくり取組宣言</a:t>
            </a:r>
            <a:r>
              <a:rPr lang="ja-JP" altLang="en-US" sz="1270" b="1" u="sng" dirty="0">
                <a:solidFill>
                  <a:prstClr val="black"/>
                </a:solidFill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取組報告</a:t>
            </a:r>
            <a:endParaRPr lang="ja-JP" altLang="ja-JP" sz="127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7" name="角丸四角形 26"/>
          <p:cNvSpPr/>
          <p:nvPr/>
        </p:nvSpPr>
        <p:spPr>
          <a:xfrm>
            <a:off x="379798" y="8346125"/>
            <a:ext cx="6075836" cy="816548"/>
          </a:xfrm>
          <a:prstGeom prst="roundRect">
            <a:avLst>
              <a:gd name="adj" fmla="val 11571"/>
            </a:avLst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sz="998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〔</a:t>
            </a:r>
            <a:r>
              <a:rPr lang="ja-JP" altLang="en-US" sz="998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今年度の計画</a:t>
            </a:r>
            <a:r>
              <a:rPr lang="en-US" altLang="ja-JP" sz="998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〕</a:t>
            </a:r>
          </a:p>
          <a:p>
            <a:pPr marL="207386" indent="-207386">
              <a:buAutoNum type="arabicPlain" startAt="20"/>
            </a:pPr>
            <a:r>
              <a:rPr lang="ja-JP" altLang="en-US" sz="998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年度は</a:t>
            </a:r>
            <a:endParaRPr lang="en-US" altLang="ja-JP" sz="998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207386" indent="-207386">
              <a:buAutoNum type="arabicPlain" startAt="20"/>
            </a:pPr>
            <a:endParaRPr lang="en-US" altLang="ja-JP" sz="998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r"/>
            <a:r>
              <a:rPr lang="ja-JP" altLang="en-US" sz="998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に取り組みます！</a:t>
            </a:r>
            <a:endParaRPr lang="en-US" altLang="ja-JP" sz="907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61682" y="7877817"/>
            <a:ext cx="5759955" cy="233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3693" indent="-103693">
              <a:lnSpc>
                <a:spcPts val="1089"/>
              </a:lnSpc>
            </a:pPr>
            <a:r>
              <a:rPr lang="ja-JP" altLang="en-US" sz="907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・写真やパンフレット等活動状況のわかる資料がありましたら、本報告書とともに一部御提供ください。</a:t>
            </a:r>
            <a:endParaRPr lang="en-US" altLang="ja-JP" sz="907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58626" y="9165447"/>
            <a:ext cx="6732639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3693" indent="-103693">
              <a:lnSpc>
                <a:spcPts val="1089"/>
              </a:lnSpc>
            </a:pPr>
            <a:r>
              <a:rPr lang="ja-JP" altLang="en-US" sz="816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 裏面の重点プロジェクトにあるような取組を実施する場合、同プロジェクトへの御参加をお願いします。</a:t>
            </a:r>
            <a:endParaRPr lang="en-US" altLang="ja-JP" sz="816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103693" indent="-103693">
              <a:lnSpc>
                <a:spcPts val="1089"/>
              </a:lnSpc>
            </a:pPr>
            <a:r>
              <a:rPr lang="ja-JP" altLang="en-US" sz="816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 御参加可能なプロジェクト全てにチェックをつけてください。</a:t>
            </a:r>
            <a:endParaRPr lang="en-US" altLang="ja-JP" sz="816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103693" indent="-103693">
              <a:lnSpc>
                <a:spcPts val="1089"/>
              </a:lnSpc>
            </a:pPr>
            <a:endParaRPr lang="en-US" altLang="ja-JP" sz="635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103693" indent="-103693">
              <a:lnSpc>
                <a:spcPts val="1089"/>
              </a:lnSpc>
            </a:pPr>
            <a:r>
              <a:rPr lang="ja-JP" altLang="en-US" sz="1089" u="sng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□</a:t>
            </a:r>
            <a:r>
              <a:rPr lang="ja-JP" altLang="en-US" sz="998" u="sng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身体を動かそうプロジェクト</a:t>
            </a:r>
            <a:r>
              <a:rPr lang="ja-JP" altLang="en-US" sz="998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ja-JP" altLang="en-US" sz="1089" u="sng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□</a:t>
            </a:r>
            <a:r>
              <a:rPr lang="ja-JP" altLang="en-US" sz="998" u="sng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食べて健康！プロジェクト</a:t>
            </a:r>
            <a:r>
              <a:rPr lang="ja-JP" altLang="en-US" sz="998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ja-JP" altLang="en-US" sz="1089" u="sng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□</a:t>
            </a:r>
            <a:r>
              <a:rPr lang="ja-JP" altLang="en-US" sz="998" u="sng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栃木県脳卒中啓発プロジェクト</a:t>
            </a:r>
            <a:r>
              <a:rPr lang="ja-JP" altLang="en-US" sz="1089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　　　　　　　</a:t>
            </a:r>
            <a:endParaRPr lang="en-US" altLang="ja-JP" sz="1089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16" name="表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3472633"/>
              </p:ext>
            </p:extLst>
          </p:nvPr>
        </p:nvGraphicFramePr>
        <p:xfrm>
          <a:off x="559944" y="675736"/>
          <a:ext cx="5825443" cy="163303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11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12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5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79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96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企業・団体名</a:t>
                      </a:r>
                      <a:endParaRPr lang="ja-JP" sz="900" kern="100" dirty="0"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54386" marR="54386" marT="0" marB="0" anchor="ctr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 </a:t>
                      </a:r>
                      <a:endParaRPr lang="ja-JP" sz="900" kern="100" dirty="0"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54386" marR="54386" marT="0" marB="0" anchor="ctr"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6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代表者職氏名</a:t>
                      </a:r>
                      <a:endParaRPr lang="ja-JP" sz="900" kern="100" dirty="0"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54386" marR="54386" marT="0" marB="0" anchor="ctr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 </a:t>
                      </a:r>
                      <a:endParaRPr lang="ja-JP" sz="900" kern="100" dirty="0"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54386" marR="54386" marT="0" marB="0" anchor="ctr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6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所在地</a:t>
                      </a:r>
                      <a:endParaRPr lang="ja-JP" sz="900" kern="100" dirty="0"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54386" marR="54386" marT="0" marB="0" anchor="ctr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 </a:t>
                      </a:r>
                      <a:endParaRPr lang="ja-JP" sz="900" kern="100" dirty="0"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54386" marR="54386" marT="0" marB="0" anchor="ctr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9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社</a:t>
                      </a:r>
                      <a:r>
                        <a:rPr lang="ja-JP" sz="900" kern="100" dirty="0"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員</a:t>
                      </a:r>
                      <a:r>
                        <a:rPr lang="ja-JP" altLang="en-US" sz="900" kern="100" dirty="0"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等の人</a:t>
                      </a:r>
                      <a:r>
                        <a:rPr lang="ja-JP" sz="900" kern="100" dirty="0"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数</a:t>
                      </a:r>
                      <a:endParaRPr lang="ja-JP" sz="900" kern="100" dirty="0"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54386" marR="54386" marT="0" marB="0" anchor="ctr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　　　　　　　　</a:t>
                      </a:r>
                      <a:r>
                        <a:rPr lang="ja-JP" altLang="en-US" sz="900" kern="100" dirty="0"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　　　</a:t>
                      </a:r>
                      <a:r>
                        <a:rPr lang="ja-JP" sz="900" kern="100" dirty="0"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　人</a:t>
                      </a:r>
                      <a:endParaRPr lang="ja-JP" sz="900" kern="100" dirty="0"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54386" marR="54386" marT="0" marB="0" anchor="ctr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  <a:cs typeface="+mn-cs"/>
                        </a:rPr>
                        <a:t>会員用メールマガジン配信</a:t>
                      </a:r>
                      <a:endParaRPr lang="ja-JP" sz="900" kern="100" dirty="0"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54386" marR="54386" marT="0" marB="0" anchor="ctr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  <a:cs typeface="メイリオ" panose="020B0604030504040204" pitchFamily="50" charset="-128"/>
                        </a:rPr>
                        <a:t>　　有　・　無</a:t>
                      </a:r>
                      <a:endParaRPr lang="ja-JP" sz="900" kern="100" dirty="0"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54386" marR="54386" marT="0" marB="0" anchor="ctr"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51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連絡先</a:t>
                      </a:r>
                      <a:endParaRPr lang="ja-JP" sz="900" kern="100" dirty="0"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54386" marR="54386" marT="0" marB="0" anchor="ctr"/>
                </a:tc>
                <a:tc grid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担当者所属：　　　　　　　　　　　職氏名　 ：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電話番号　：　　　　　　　　　　　</a:t>
                      </a:r>
                      <a:r>
                        <a:rPr lang="en-US" sz="900" kern="100" dirty="0"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FAX</a:t>
                      </a:r>
                      <a:r>
                        <a:rPr lang="ja-JP" sz="900" kern="100" dirty="0"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番号：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E</a:t>
                      </a:r>
                      <a:r>
                        <a:rPr lang="ja-JP" sz="900" kern="100" dirty="0"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ﾒｰﾙｱﾄﾞﾚｽ：　　　　　　　　　</a:t>
                      </a:r>
                      <a:endParaRPr lang="ja-JP" sz="900" kern="100" dirty="0"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54386" marR="54386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1" name="直線コネクタ 10"/>
          <p:cNvCxnSpPr/>
          <p:nvPr/>
        </p:nvCxnSpPr>
        <p:spPr>
          <a:xfrm>
            <a:off x="6388328" y="659898"/>
            <a:ext cx="0" cy="164493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 flipH="1">
            <a:off x="551972" y="668176"/>
            <a:ext cx="5883" cy="162137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562884" y="678556"/>
            <a:ext cx="582544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>
            <a:off x="557003" y="2304831"/>
            <a:ext cx="583132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379798" y="2894764"/>
            <a:ext cx="4472119" cy="245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〔</a:t>
            </a:r>
            <a:r>
              <a:rPr lang="ja-JP" altLang="en-US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前年度（まで）の取組</a:t>
            </a:r>
            <a:r>
              <a:rPr lang="en-US" altLang="ja-JP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〕</a:t>
            </a:r>
            <a:r>
              <a:rPr lang="ja-JP" altLang="en-US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en-US" altLang="ja-JP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できる限り詳しく御記入ください。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61682" y="8076393"/>
            <a:ext cx="5759955" cy="233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3693" indent="-103693">
              <a:lnSpc>
                <a:spcPts val="1089"/>
              </a:lnSpc>
            </a:pPr>
            <a:r>
              <a:rPr lang="ja-JP" altLang="en-US" sz="907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・欄が不足する場合は、本報告書をコピーして使用願います。</a:t>
            </a:r>
            <a:endParaRPr lang="en-US" altLang="ja-JP" sz="907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93488" y="2550803"/>
            <a:ext cx="6478055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05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（取組内容の記載内容をもとに、健康長寿とちぎづくり表彰（健康応援部門）の</a:t>
            </a:r>
            <a:r>
              <a:rPr lang="en-US" altLang="ja-JP" sz="105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</a:t>
            </a:r>
            <a:r>
              <a:rPr lang="ja-JP" altLang="en-US" sz="105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次審査を行います。）</a:t>
            </a:r>
            <a:endParaRPr lang="ja-JP" altLang="ja-JP" sz="105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4232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円/楕円 16"/>
          <p:cNvSpPr/>
          <p:nvPr/>
        </p:nvSpPr>
        <p:spPr>
          <a:xfrm>
            <a:off x="298129" y="5115462"/>
            <a:ext cx="2129770" cy="1801929"/>
          </a:xfrm>
          <a:prstGeom prst="ellipse">
            <a:avLst/>
          </a:prstGeom>
          <a:solidFill>
            <a:srgbClr val="00B05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32" dirty="0">
              <a:solidFill>
                <a:prstClr val="white"/>
              </a:solidFill>
            </a:endParaRPr>
          </a:p>
        </p:txBody>
      </p:sp>
      <p:sp>
        <p:nvSpPr>
          <p:cNvPr id="21" name="円/楕円 20"/>
          <p:cNvSpPr/>
          <p:nvPr/>
        </p:nvSpPr>
        <p:spPr>
          <a:xfrm>
            <a:off x="4213500" y="5067819"/>
            <a:ext cx="2315270" cy="1801930"/>
          </a:xfrm>
          <a:prstGeom prst="ellipse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32">
              <a:solidFill>
                <a:prstClr val="white"/>
              </a:solidFill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18664" y="372991"/>
            <a:ext cx="1547218" cy="287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ja-JP" altLang="en-US" sz="1270" b="1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◎ 取組宣言記入例</a:t>
            </a:r>
            <a:endParaRPr lang="ja-JP" altLang="ja-JP" sz="1270" b="1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5" name="円/楕円 4"/>
          <p:cNvSpPr/>
          <p:nvPr/>
        </p:nvSpPr>
        <p:spPr>
          <a:xfrm>
            <a:off x="419632" y="591534"/>
            <a:ext cx="6118952" cy="1533086"/>
          </a:xfrm>
          <a:prstGeom prst="ellipse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32">
              <a:solidFill>
                <a:prstClr val="white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27284" y="652201"/>
            <a:ext cx="5328913" cy="1314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　　　　　重点プロジェクト　</a:t>
            </a:r>
            <a:r>
              <a:rPr lang="ja-JP" altLang="en-US" sz="1270" b="1" u="sng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身体を動かそう</a:t>
            </a:r>
            <a:r>
              <a:rPr lang="ja-JP" altLang="en-US" sz="1270" b="1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プロジェクト</a:t>
            </a:r>
            <a:endParaRPr lang="en-US" altLang="ja-JP" sz="1270" b="1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　・従業員やメンバーの目標歩数設定　（県目標：男性</a:t>
            </a:r>
            <a:r>
              <a:rPr lang="en-US" altLang="ja-JP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9,000</a:t>
            </a:r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歩／日、女性</a:t>
            </a:r>
            <a:r>
              <a:rPr lang="en-US" altLang="ja-JP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8,500</a:t>
            </a:r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歩／日）</a:t>
            </a:r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　・毎週○曜日、年○○回のグループウォーキング</a:t>
            </a:r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　・従業員やメンバーに対し、週に１度、階段利用呼びかけ</a:t>
            </a:r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　・朝</a:t>
            </a:r>
            <a:r>
              <a:rPr lang="en-US" altLang="ja-JP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15</a:t>
            </a:r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分の体操運動（ラジオ体操等）</a:t>
            </a:r>
            <a:r>
              <a:rPr lang="en-US" altLang="ja-JP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 </a:t>
            </a:r>
          </a:p>
          <a:p>
            <a:pPr algn="just"/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　・身体活動を促進するイベントや講習会の開催</a:t>
            </a:r>
          </a:p>
          <a:p>
            <a:pPr algn="just"/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　・他団体への運動指導講師派遣　・身体活動に関する啓発資材の配布、情報発信　　</a:t>
            </a:r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142" y="1280873"/>
            <a:ext cx="650006" cy="825166"/>
          </a:xfrm>
          <a:prstGeom prst="rect">
            <a:avLst/>
          </a:prstGeom>
        </p:spPr>
      </p:pic>
      <p:sp>
        <p:nvSpPr>
          <p:cNvPr id="10" name="円/楕円 9"/>
          <p:cNvSpPr/>
          <p:nvPr/>
        </p:nvSpPr>
        <p:spPr>
          <a:xfrm>
            <a:off x="548059" y="2321826"/>
            <a:ext cx="6034810" cy="1507065"/>
          </a:xfrm>
          <a:prstGeom prst="ellipse">
            <a:avLst/>
          </a:prstGeom>
          <a:solidFill>
            <a:srgbClr val="FF00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32">
              <a:solidFill>
                <a:prstClr val="white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14018" y="5455414"/>
            <a:ext cx="2760038" cy="1237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sz="953" b="1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　</a:t>
            </a:r>
            <a:r>
              <a:rPr lang="ja-JP" altLang="en-US" sz="1270" b="1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禁煙・受動喫煙防止の取組</a:t>
            </a:r>
            <a:endParaRPr lang="en-US" altLang="ja-JP" sz="1270" b="1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endParaRPr lang="en-US" altLang="ja-JP" sz="454" b="1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r>
              <a:rPr lang="ja-JP" altLang="en-US" sz="953" b="1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　</a:t>
            </a:r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・</a:t>
            </a:r>
            <a:r>
              <a:rPr lang="ja-JP" altLang="ja-JP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敷地内禁煙</a:t>
            </a:r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　・</a:t>
            </a:r>
            <a:r>
              <a:rPr lang="ja-JP" altLang="ja-JP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建物内禁煙</a:t>
            </a:r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r>
              <a:rPr lang="ja-JP" altLang="ja-JP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</a:t>
            </a:r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・</a:t>
            </a:r>
            <a:r>
              <a:rPr lang="ja-JP" altLang="ja-JP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禁煙</a:t>
            </a:r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ポスターの掲示</a:t>
            </a:r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　・毎朝の朝礼における禁煙の呼びかけ</a:t>
            </a:r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r>
              <a:rPr lang="ja-JP" altLang="ja-JP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</a:t>
            </a:r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・</a:t>
            </a:r>
            <a:r>
              <a:rPr lang="ja-JP" altLang="ja-JP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禁煙に関する講座やシンポジウム等</a:t>
            </a:r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　参加</a:t>
            </a:r>
            <a:endParaRPr lang="ja-JP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48060" y="2303298"/>
            <a:ext cx="6497003" cy="1509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　　　　　　　　重点プロジェクト　</a:t>
            </a:r>
            <a:r>
              <a:rPr lang="ja-JP" altLang="ja-JP" sz="1270" b="1" u="sng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食べて健康</a:t>
            </a:r>
            <a:r>
              <a:rPr lang="ja-JP" altLang="en-US" sz="1270" b="1" u="sng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！</a:t>
            </a:r>
            <a:r>
              <a:rPr lang="ja-JP" altLang="en-US" sz="1270" b="1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プロジェクト</a:t>
            </a:r>
            <a:endParaRPr lang="en-US" altLang="ja-JP" sz="1270" b="1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endParaRPr lang="en-US" altLang="ja-JP" sz="1270" b="1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　①野菜摂取量の増加（野菜を、１皿多く食べよう）</a:t>
            </a:r>
          </a:p>
          <a:p>
            <a:pPr algn="just"/>
            <a:r>
              <a:rPr lang="ja-JP" altLang="ja-JP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</a:t>
            </a:r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　・給食で、野菜の多い献立を提供　　　・園児や保護者に野菜を食べるよう週に１度呼びかけ　　</a:t>
            </a:r>
          </a:p>
          <a:p>
            <a:pPr algn="just"/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　②食塩摂取量の減少（塩辛いものは、控えめにしよう）</a:t>
            </a:r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　　・お客様に減塩メニューを提供　　　・従業員やメンバーに塩分の多いものを控えるよう呼びかけ</a:t>
            </a:r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　③朝食の欠食をなくす（朝ご飯を、毎日食べよう）</a:t>
            </a:r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　　・従業員やメンバー、園児等に朝食を提供　・お客様に朝食メニューを提供</a:t>
            </a:r>
          </a:p>
        </p:txBody>
      </p:sp>
      <p:sp>
        <p:nvSpPr>
          <p:cNvPr id="13" name="円/楕円 12"/>
          <p:cNvSpPr/>
          <p:nvPr/>
        </p:nvSpPr>
        <p:spPr>
          <a:xfrm>
            <a:off x="459437" y="3895018"/>
            <a:ext cx="6147008" cy="1339278"/>
          </a:xfrm>
          <a:prstGeom prst="ellipse">
            <a:avLst/>
          </a:prstGeom>
          <a:solidFill>
            <a:srgbClr val="0070C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32">
              <a:solidFill>
                <a:prstClr val="white"/>
              </a:solidFill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77" y="4024523"/>
            <a:ext cx="746815" cy="927295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1322469" y="4084240"/>
            <a:ext cx="4773165" cy="874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sz="1270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</a:t>
            </a:r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重点プロジェクト　</a:t>
            </a:r>
            <a:r>
              <a:rPr lang="ja-JP" altLang="en-US" sz="1270" b="1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栃木県</a:t>
            </a:r>
            <a:r>
              <a:rPr lang="ja-JP" altLang="en-US" sz="1270" b="1" u="sng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脳卒中</a:t>
            </a:r>
            <a:r>
              <a:rPr lang="ja-JP" altLang="en-US" sz="1270" b="1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啓発プロジェクト</a:t>
            </a:r>
            <a:r>
              <a:rPr lang="ja-JP" altLang="en-US" sz="1270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</a:t>
            </a:r>
            <a:endParaRPr lang="en-US" altLang="ja-JP" sz="1270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・イベント等で参加者に脳卒中の予防を呼びかける</a:t>
            </a:r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・従業員やメンバーに脳卒中予防や初期症状の知識を広める</a:t>
            </a:r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・事業所に血圧計を設置する</a:t>
            </a:r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・高血圧対策のため、従業員やメンバーに減塩に配慮した食生活を呼びかける</a:t>
            </a:r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67233" y="2616164"/>
            <a:ext cx="6002421" cy="238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食育、食生活の改善、栄養成分表示、 ①～③に関係する啓発資材の配布、情報発信</a:t>
            </a:r>
            <a:endParaRPr lang="ja-JP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</p:txBody>
      </p:sp>
      <p:sp>
        <p:nvSpPr>
          <p:cNvPr id="18" name="円/楕円 17"/>
          <p:cNvSpPr/>
          <p:nvPr/>
        </p:nvSpPr>
        <p:spPr>
          <a:xfrm>
            <a:off x="2365111" y="6074674"/>
            <a:ext cx="2315270" cy="1801930"/>
          </a:xfrm>
          <a:prstGeom prst="ellipse">
            <a:avLst/>
          </a:prstGeom>
          <a:solidFill>
            <a:srgbClr val="FF00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32">
              <a:solidFill>
                <a:prstClr val="white"/>
              </a:solidFill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029749" y="5526810"/>
            <a:ext cx="2576697" cy="811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70" b="1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こころの健康に関する取組</a:t>
            </a:r>
            <a:endParaRPr lang="en-US" altLang="ja-JP" sz="953" b="1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endParaRPr lang="en-US" altLang="ja-JP" sz="272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endParaRPr lang="en-US" altLang="ja-JP" sz="272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　・従業員の有給休暇取得率○○</a:t>
            </a:r>
            <a:r>
              <a:rPr lang="en-US" altLang="ja-JP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%</a:t>
            </a:r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超</a:t>
            </a:r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　・相談窓口・体制の設置</a:t>
            </a:r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pPr algn="just"/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　・ストレスチェック実施率</a:t>
            </a:r>
            <a:r>
              <a:rPr lang="en-US" altLang="ja-JP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100%</a:t>
            </a:r>
            <a:endParaRPr lang="ja-JP" altLang="en-US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</p:txBody>
      </p:sp>
      <p:pic>
        <p:nvPicPr>
          <p:cNvPr id="20" name="図 1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52" b="98978" l="2948" r="99263">
                        <a14:foregroundMark x1="42752" y1="28450" x2="42752" y2="28450"/>
                        <a14:foregroundMark x1="42506" y1="24532" x2="42506" y2="24532"/>
                        <a14:foregroundMark x1="50369" y1="24191" x2="50369" y2="24191"/>
                        <a14:foregroundMark x1="51597" y1="29642" x2="51597" y2="29642"/>
                        <a14:foregroundMark x1="58477" y1="29642" x2="58477" y2="29642"/>
                        <a14:foregroundMark x1="53808" y1="25043" x2="53808" y2="25043"/>
                        <a14:foregroundMark x1="62408" y1="25213" x2="62408" y2="25213"/>
                        <a14:foregroundMark x1="29730" y1="24532" x2="29730" y2="24532"/>
                        <a14:foregroundMark x1="18919" y1="26065" x2="18919" y2="26065"/>
                        <a14:foregroundMark x1="12776" y1="26065" x2="12776" y2="26065"/>
                        <a14:foregroundMark x1="10811" y1="28109" x2="10811" y2="28109"/>
                        <a14:foregroundMark x1="14742" y1="27257" x2="14742" y2="27257"/>
                        <a14:foregroundMark x1="25553" y1="25554" x2="25553" y2="25554"/>
                        <a14:foregroundMark x1="24324" y1="25213" x2="24324" y2="25213"/>
                        <a14:foregroundMark x1="28501" y1="15843" x2="28501" y2="15843"/>
                        <a14:foregroundMark x1="33661" y1="13458" x2="33661" y2="13458"/>
                        <a14:foregroundMark x1="25061" y1="17717" x2="25061" y2="17717"/>
                        <a14:foregroundMark x1="17445" y1="17888" x2="17445" y2="17888"/>
                        <a14:foregroundMark x1="31941" y1="10903" x2="31941" y2="10903"/>
                        <a14:foregroundMark x1="50614" y1="7836" x2="50614" y2="7836"/>
                        <a14:foregroundMark x1="44963" y1="66269" x2="44963" y2="66269"/>
                        <a14:foregroundMark x1="46192" y1="59284" x2="46192" y2="59284"/>
                        <a14:foregroundMark x1="47174" y1="69847" x2="47174" y2="69847"/>
                        <a14:foregroundMark x1="58722" y1="66099" x2="58722" y2="66099"/>
                        <a14:foregroundMark x1="58722" y1="62521" x2="58722" y2="62521"/>
                        <a14:foregroundMark x1="48649" y1="64566" x2="48649" y2="64566"/>
                        <a14:foregroundMark x1="52088" y1="69336" x2="52088" y2="69336"/>
                        <a14:foregroundMark x1="39066" y1="67291" x2="39066" y2="67291"/>
                        <a14:foregroundMark x1="34889" y1="72232" x2="34889" y2="72232"/>
                        <a14:foregroundMark x1="40295" y1="72743" x2="40295" y2="72743"/>
                        <a14:foregroundMark x1="40295" y1="77342" x2="40295" y2="77342"/>
                        <a14:foregroundMark x1="33907" y1="75980" x2="33907" y2="75980"/>
                        <a14:foregroundMark x1="43489" y1="77172" x2="43489" y2="77172"/>
                        <a14:foregroundMark x1="56265" y1="80579" x2="56265" y2="80579"/>
                        <a14:foregroundMark x1="55528" y1="77683" x2="55528" y2="77683"/>
                        <a14:foregroundMark x1="57248" y1="79046" x2="57248" y2="79046"/>
                        <a14:foregroundMark x1="43489" y1="68654" x2="43489" y2="68654"/>
                        <a14:foregroundMark x1="40295" y1="64906" x2="40295" y2="64906"/>
                        <a14:foregroundMark x1="44963" y1="63714" x2="44963" y2="63714"/>
                        <a14:foregroundMark x1="44963" y1="62010" x2="44963" y2="62010"/>
                        <a14:foregroundMark x1="48649" y1="62862" x2="48649" y2="62862"/>
                        <a14:foregroundMark x1="50614" y1="67462" x2="50614" y2="67462"/>
                        <a14:foregroundMark x1="53317" y1="67632" x2="53317" y2="67632"/>
                        <a14:foregroundMark x1="50123" y1="72402" x2="50123" y2="72402"/>
                        <a14:foregroundMark x1="45455" y1="73935" x2="45455" y2="73935"/>
                        <a14:foregroundMark x1="34398" y1="70017" x2="34398" y2="70017"/>
                        <a14:foregroundMark x1="44226" y1="55366" x2="44226" y2="55366"/>
                        <a14:foregroundMark x1="49140" y1="61158" x2="49140" y2="61158"/>
                        <a14:foregroundMark x1="50860" y1="64906" x2="50860" y2="64906"/>
                        <a14:foregroundMark x1="44226" y1="70358" x2="44226" y2="70358"/>
                        <a14:foregroundMark x1="59214" y1="59625" x2="59214" y2="59625"/>
                        <a14:foregroundMark x1="38821" y1="28961" x2="38821" y2="28961"/>
                        <a14:foregroundMark x1="38821" y1="26917" x2="38821" y2="26917"/>
                        <a14:foregroundMark x1="38821" y1="24532" x2="38821" y2="24532"/>
                        <a14:foregroundMark x1="45455" y1="24191" x2="45455" y2="24191"/>
                        <a14:foregroundMark x1="40786" y1="24020" x2="40786" y2="24020"/>
                        <a14:foregroundMark x1="53808" y1="26746" x2="53808" y2="26746"/>
                        <a14:foregroundMark x1="51843" y1="26405" x2="51843" y2="26405"/>
                        <a14:foregroundMark x1="63636" y1="28961" x2="63636" y2="28961"/>
                        <a14:foregroundMark x1="83538" y1="31346" x2="83538" y2="31346"/>
                        <a14:foregroundMark x1="52580" y1="28450" x2="52580" y2="28450"/>
                        <a14:foregroundMark x1="30958" y1="29131" x2="30958" y2="29131"/>
                        <a14:foregroundMark x1="33907" y1="29983" x2="33907" y2="29983"/>
                        <a14:foregroundMark x1="10074" y1="32368" x2="10074" y2="32368"/>
                        <a14:foregroundMark x1="13759" y1="32198" x2="13759" y2="32198"/>
                        <a14:foregroundMark x1="19165" y1="30664" x2="19165" y2="30664"/>
                        <a14:foregroundMark x1="22359" y1="14310" x2="22359" y2="14310"/>
                        <a14:foregroundMark x1="35135" y1="10051" x2="35135" y2="10051"/>
                        <a14:foregroundMark x1="57740" y1="64566" x2="57740" y2="645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954" y="6319181"/>
            <a:ext cx="661329" cy="953809"/>
          </a:xfrm>
          <a:prstGeom prst="rect">
            <a:avLst/>
          </a:prstGeom>
        </p:spPr>
      </p:pic>
      <p:sp>
        <p:nvSpPr>
          <p:cNvPr id="22" name="テキスト ボックス 21"/>
          <p:cNvSpPr txBox="1"/>
          <p:nvPr/>
        </p:nvSpPr>
        <p:spPr>
          <a:xfrm>
            <a:off x="2371135" y="6377812"/>
            <a:ext cx="2327322" cy="1314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ja-JP" sz="1270" b="1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健診受診</a:t>
            </a:r>
            <a:r>
              <a:rPr lang="ja-JP" altLang="en-US" sz="1270" b="1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に関する取組</a:t>
            </a:r>
            <a:endParaRPr lang="en-US" altLang="ja-JP" sz="1270" b="1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・従業員、メンバーの健診受診率把握</a:t>
            </a:r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・管理職の人事評価項目の</a:t>
            </a:r>
            <a:r>
              <a:rPr lang="en-US" altLang="ja-JP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1</a:t>
            </a:r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つに、</a:t>
            </a:r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　　　　　部下の健診受診率を採用</a:t>
            </a:r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・</a:t>
            </a:r>
            <a:r>
              <a:rPr lang="ja-JP" altLang="ja-JP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健康診断受診率を把握</a:t>
            </a:r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・協会けんぽの健康格付け型バランス</a:t>
            </a:r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  <a:p>
            <a:r>
              <a:rPr lang="ja-JP" altLang="en-US" sz="953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Meiryo UI" panose="020B0604030504040204" pitchFamily="50" charset="-128"/>
              </a:rPr>
              <a:t>　　　　　　　　　　　　シート実施</a:t>
            </a:r>
            <a:endParaRPr lang="en-US" altLang="ja-JP" sz="953" kern="1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Meiryo UI" panose="020B0604030504040204" pitchFamily="50" charset="-128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12" l="3632" r="99758">
                        <a14:foregroundMark x1="34140" y1="13010" x2="34140" y2="13010"/>
                        <a14:foregroundMark x1="20581" y1="16699" x2="20581" y2="16699"/>
                        <a14:foregroundMark x1="26150" y1="17087" x2="26150" y2="17087"/>
                        <a14:foregroundMark x1="32203" y1="10097" x2="32203" y2="10097"/>
                        <a14:foregroundMark x1="48184" y1="6990" x2="48184" y2="6990"/>
                        <a14:foregroundMark x1="56174" y1="73786" x2="56174" y2="73786"/>
                        <a14:foregroundMark x1="50121" y1="77476" x2="50121" y2="77476"/>
                        <a14:foregroundMark x1="52785" y1="79029" x2="52785" y2="79029"/>
                        <a14:foregroundMark x1="48668" y1="78641" x2="48668" y2="78641"/>
                        <a14:foregroundMark x1="45763" y1="80194" x2="45763" y2="80194"/>
                        <a14:foregroundMark x1="42857" y1="71262" x2="42857" y2="71262"/>
                        <a14:foregroundMark x1="37046" y1="66602" x2="37046" y2="66602"/>
                        <a14:foregroundMark x1="32203" y1="68155" x2="32203" y2="68155"/>
                        <a14:foregroundMark x1="37530" y1="75534" x2="37530" y2="75534"/>
                        <a14:foregroundMark x1="34140" y1="82913" x2="34140" y2="82913"/>
                        <a14:foregroundMark x1="46247" y1="83883" x2="46247" y2="83883"/>
                        <a14:foregroundMark x1="53269" y1="83883" x2="53269" y2="83883"/>
                        <a14:foregroundMark x1="64165" y1="83107" x2="64165" y2="83107"/>
                        <a14:foregroundMark x1="65375" y1="72233" x2="65375" y2="72233"/>
                        <a14:foregroundMark x1="69007" y1="72039" x2="69007" y2="72039"/>
                        <a14:foregroundMark x1="60291" y1="72816" x2="60291" y2="72816"/>
                        <a14:foregroundMark x1="64407" y1="66019" x2="64407" y2="66019"/>
                        <a14:foregroundMark x1="67070" y1="65825" x2="67070" y2="65825"/>
                        <a14:foregroundMark x1="56174" y1="23883" x2="56174" y2="238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680" y="6818200"/>
            <a:ext cx="707568" cy="882319"/>
          </a:xfrm>
          <a:prstGeom prst="rect">
            <a:avLst/>
          </a:prstGeom>
        </p:spPr>
      </p:pic>
      <p:sp>
        <p:nvSpPr>
          <p:cNvPr id="23" name="テキスト ボックス 22"/>
          <p:cNvSpPr txBox="1"/>
          <p:nvPr/>
        </p:nvSpPr>
        <p:spPr>
          <a:xfrm>
            <a:off x="224296" y="8099388"/>
            <a:ext cx="5931902" cy="2591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52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◎提出先・問い合わせ先</a:t>
            </a:r>
            <a:endParaRPr lang="en-US" altLang="ja-JP" sz="1452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089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健康長寿とちぎづくり推進県民会議事務局</a:t>
            </a:r>
          </a:p>
          <a:p>
            <a:r>
              <a:rPr lang="ja-JP" altLang="en-US" sz="1089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（</a:t>
            </a:r>
            <a:r>
              <a:rPr lang="zh-TW" altLang="en-US" sz="1089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栃木県保健福祉部健康</a:t>
            </a:r>
            <a:r>
              <a:rPr lang="ja-JP" altLang="en-US" sz="1089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長寿推進</a:t>
            </a:r>
            <a:r>
              <a:rPr lang="zh-TW" altLang="en-US" sz="1089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課</a:t>
            </a:r>
            <a:r>
              <a:rPr lang="ja-JP" altLang="en-US" sz="1089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健康づくり</a:t>
            </a:r>
            <a:r>
              <a:rPr lang="ja-JP" altLang="en-US" sz="1089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推進</a:t>
            </a:r>
            <a:r>
              <a:rPr lang="zh-TW" altLang="en-US" sz="1089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班</a:t>
            </a:r>
            <a:r>
              <a:rPr lang="ja-JP" altLang="en-US" sz="1089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</a:t>
            </a:r>
            <a:endParaRPr lang="en-US" altLang="ja-JP" sz="1089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089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  </a:t>
            </a:r>
            <a:r>
              <a:rPr lang="ja-JP" altLang="en-US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住所　　　〒</a:t>
            </a:r>
            <a:r>
              <a:rPr lang="en-US" altLang="ja-JP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320-8501 </a:t>
            </a:r>
            <a:r>
              <a:rPr lang="ja-JP" altLang="en-US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宇都宮市塙田</a:t>
            </a:r>
            <a:r>
              <a:rPr lang="en-US" altLang="ja-JP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1-1-20 </a:t>
            </a:r>
            <a:r>
              <a:rPr lang="ja-JP" altLang="en-US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県庁舎本館</a:t>
            </a:r>
            <a:r>
              <a:rPr lang="en-US" altLang="ja-JP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5</a:t>
            </a:r>
            <a:r>
              <a:rPr lang="ja-JP" altLang="en-US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階</a:t>
            </a:r>
          </a:p>
          <a:p>
            <a:r>
              <a:rPr lang="ja-JP" altLang="en-US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　　   電話番号　　　   </a:t>
            </a:r>
            <a:r>
              <a:rPr lang="en-US" altLang="ja-JP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028-623-3094</a:t>
            </a:r>
          </a:p>
          <a:p>
            <a:r>
              <a:rPr lang="ja-JP" altLang="en-US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 ファックス番号　</a:t>
            </a:r>
            <a:r>
              <a:rPr lang="en-US" altLang="ja-JP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028-623-3920</a:t>
            </a:r>
          </a:p>
          <a:p>
            <a:r>
              <a:rPr lang="ja-JP" altLang="en-US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</a:t>
            </a:r>
            <a:r>
              <a:rPr lang="en-US" altLang="ja-JP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Email</a:t>
            </a:r>
            <a:r>
              <a:rPr lang="ja-JP" altLang="en-US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 </a:t>
            </a:r>
            <a:r>
              <a:rPr lang="en-US" altLang="ja-JP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hlinkClick r:id="rId8"/>
              </a:rPr>
              <a:t>kenko-choju@pref.tochigi.lg.jp</a:t>
            </a:r>
            <a:endParaRPr lang="en-US" altLang="ja-JP" sz="998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 </a:t>
            </a:r>
            <a:r>
              <a:rPr lang="en-US" altLang="ja-JP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HP                   </a:t>
            </a:r>
            <a:r>
              <a:rPr lang="ja-JP" altLang="en-US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健康長寿とちぎ</a:t>
            </a:r>
            <a:r>
              <a:rPr lang="en-US" altLang="ja-JP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WEB</a:t>
            </a:r>
            <a:r>
              <a:rPr lang="ja-JP" altLang="en-US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en-US" altLang="ja-JP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hlinkClick r:id="rId9"/>
              </a:rPr>
              <a:t>http://www.kenko-choju.tochigi.jp/</a:t>
            </a:r>
            <a:endParaRPr lang="en-US" altLang="ja-JP" sz="998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99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　　 （実績報告書等の様式をダウンロードできます。）</a:t>
            </a:r>
          </a:p>
          <a:p>
            <a:endParaRPr lang="en-US" altLang="ja-JP" sz="1632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1632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1632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1632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" name="角丸四角形 2"/>
          <p:cNvSpPr/>
          <p:nvPr/>
        </p:nvSpPr>
        <p:spPr>
          <a:xfrm>
            <a:off x="168118" y="8019001"/>
            <a:ext cx="6414751" cy="163963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ja-JP" altLang="en-US" sz="1632"/>
          </a:p>
        </p:txBody>
      </p:sp>
    </p:spTree>
    <p:extLst>
      <p:ext uri="{BB962C8B-B14F-4D97-AF65-F5344CB8AC3E}">
        <p14:creationId xmlns:p14="http://schemas.microsoft.com/office/powerpoint/2010/main" val="181032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2938</TotalTime>
  <Words>727</Words>
  <Application>Microsoft Office PowerPoint</Application>
  <PresentationFormat>A4 210 x 297 mm</PresentationFormat>
  <Paragraphs>103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HG丸ｺﾞｼｯｸM-PRO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>栃木県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山崎　楓</dc:creator>
  <cp:lastModifiedBy>篠田　優子</cp:lastModifiedBy>
  <cp:revision>538</cp:revision>
  <cp:lastPrinted>2026-04-03T04:35:56Z</cp:lastPrinted>
  <dcterms:created xsi:type="dcterms:W3CDTF">2018-04-16T00:23:05Z</dcterms:created>
  <dcterms:modified xsi:type="dcterms:W3CDTF">2026-04-03T04:38:47Z</dcterms:modified>
</cp:coreProperties>
</file>